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401" r:id="rId2"/>
    <p:sldId id="367" r:id="rId3"/>
    <p:sldId id="368" r:id="rId4"/>
    <p:sldId id="369" r:id="rId5"/>
    <p:sldId id="409" r:id="rId6"/>
    <p:sldId id="370" r:id="rId7"/>
    <p:sldId id="371" r:id="rId8"/>
    <p:sldId id="372" r:id="rId9"/>
    <p:sldId id="373" r:id="rId10"/>
    <p:sldId id="374" r:id="rId11"/>
    <p:sldId id="375" r:id="rId12"/>
    <p:sldId id="376" r:id="rId13"/>
    <p:sldId id="377" r:id="rId14"/>
    <p:sldId id="378" r:id="rId15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0FD6"/>
    <a:srgbClr val="34EC34"/>
    <a:srgbClr val="121F44"/>
    <a:srgbClr val="E37A0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3030" autoAdjust="0"/>
    <p:restoredTop sz="94660"/>
  </p:normalViewPr>
  <p:slideViewPr>
    <p:cSldViewPr snapToGrid="0">
      <p:cViewPr>
        <p:scale>
          <a:sx n="70" d="100"/>
          <a:sy n="70" d="100"/>
        </p:scale>
        <p:origin x="-2802" y="-9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235E964-0830-426D-9D6B-E10C1A8134D0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B0C5BC-EFA8-46FA-A5F6-598994921618}" type="datetimeFigureOut">
              <a:rPr lang="ru-RU" smtClean="0"/>
              <a:pPr/>
              <a:t>24.06.2014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50DCD3-1FF2-492C-8FC5-DAE4E0A18EF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5B90C-B6B3-4770-A2F1-21C43CACD4BF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/>
          <p:cNvSpPr>
            <a:spLocks noChangeArrowheads="1"/>
          </p:cNvSpPr>
          <p:nvPr userDrawn="1"/>
        </p:nvSpPr>
        <p:spPr bwMode="auto">
          <a:xfrm>
            <a:off x="0" y="939452"/>
            <a:ext cx="9144000" cy="5943601"/>
          </a:xfrm>
          <a:prstGeom prst="rect">
            <a:avLst/>
          </a:prstGeom>
          <a:gradFill rotWithShape="1">
            <a:gsLst>
              <a:gs pos="0">
                <a:srgbClr val="0C2B96"/>
              </a:gs>
              <a:gs pos="100000">
                <a:srgbClr val="111F44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2719388"/>
            <a:ext cx="7772400" cy="1054100"/>
          </a:xfrm>
        </p:spPr>
        <p:txBody>
          <a:bodyPr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527550"/>
            <a:ext cx="6400800" cy="850900"/>
          </a:xfrm>
        </p:spPr>
        <p:txBody>
          <a:bodyPr anchor="ctr"/>
          <a:lstStyle>
            <a:lvl1pPr marL="0" indent="0"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GB"/>
          </a:p>
        </p:txBody>
      </p:sp>
      <p:pic>
        <p:nvPicPr>
          <p:cNvPr id="8" name="Picture 18" descr="DE00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938" y="-20638"/>
            <a:ext cx="9151938" cy="971551"/>
          </a:xfrm>
          <a:prstGeom prst="rect">
            <a:avLst/>
          </a:prstGeom>
          <a:noFill/>
        </p:spPr>
      </p:pic>
      <p:pic>
        <p:nvPicPr>
          <p:cNvPr id="9" name="Picture 19" descr="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35875" y="223838"/>
            <a:ext cx="1320800" cy="495300"/>
          </a:xfrm>
          <a:prstGeom prst="rect">
            <a:avLst/>
          </a:prstGeom>
          <a:noFill/>
        </p:spPr>
      </p:pic>
      <p:sp>
        <p:nvSpPr>
          <p:cNvPr id="10" name="Rectangle 2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11" name="Rectangle 2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2" name="Rectangle 2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fld id="{DFEBA34E-0F93-483D-924F-04C4F28473F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/>
      <p:bldP spid="1536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3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36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13845F-6536-4FC7-A42A-611A5C99FD1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ChangeArrowheads="1"/>
          </p:cNvSpPr>
          <p:nvPr userDrawn="1"/>
        </p:nvSpPr>
        <p:spPr bwMode="auto">
          <a:xfrm>
            <a:off x="0" y="939452"/>
            <a:ext cx="9144000" cy="5943601"/>
          </a:xfrm>
          <a:prstGeom prst="rect">
            <a:avLst/>
          </a:prstGeom>
          <a:gradFill rotWithShape="1">
            <a:gsLst>
              <a:gs pos="0">
                <a:srgbClr val="0C2B96"/>
              </a:gs>
              <a:gs pos="100000">
                <a:srgbClr val="111F44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4925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9923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Rectangle 2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10" name="Rectangle 2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1" name="Rectangle 2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fld id="{DFEBA34E-0F93-483D-924F-04C4F28473F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F9F79B-46E9-4FD8-A943-F8CD46349ED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579F4B-1BF5-4AD8-B7BC-9C0DA6615E6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E7E6AE-2EFF-4C33-91D2-7D148EEA884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201432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13607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768170"/>
            <a:ext cx="5486400" cy="40716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C1EAE0-1982-4B80-AEDB-3F45BD64135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" y="0"/>
            <a:ext cx="6827838" cy="9112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2954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6337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2A9F37-802C-4BE5-95F4-A1581399703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2" name="Picture 18" descr="DE00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-7938" y="-20638"/>
            <a:ext cx="9151938" cy="971551"/>
          </a:xfrm>
          <a:prstGeom prst="rect">
            <a:avLst/>
          </a:prstGeom>
          <a:noFill/>
        </p:spPr>
      </p:pic>
      <p:pic>
        <p:nvPicPr>
          <p:cNvPr id="1043" name="Picture 19" descr="Logo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635875" y="223838"/>
            <a:ext cx="1320800" cy="4953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150" y="0"/>
            <a:ext cx="6827838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GB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1044" name="Rectangle 2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1045" name="Rectangle 2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46" name="Rectangle 2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DFEBA34E-0F93-483D-924F-04C4F28473F7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7" r:id="rId7"/>
    <p:sldLayoutId id="2147483661" r:id="rId8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 Narrow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 Narrow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 Narrow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28.png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27363"/>
            <a:ext cx="7772400" cy="869950"/>
          </a:xfrm>
        </p:spPr>
        <p:txBody>
          <a:bodyPr/>
          <a:lstStyle/>
          <a:p>
            <a:pPr eaLnBrk="0" hangingPunct="0">
              <a:spcBef>
                <a:spcPct val="50000"/>
              </a:spcBef>
            </a:pPr>
            <a:r>
              <a:rPr lang="en-US" sz="3200" dirty="0" smtClean="0">
                <a:latin typeface="Arial Narrow" pitchFamily="34" charset="0"/>
              </a:rPr>
              <a:t>Ptouch </a:t>
            </a:r>
            <a:r>
              <a:rPr lang="ru-RU" sz="3200" dirty="0" smtClean="0">
                <a:latin typeface="Arial Narrow" pitchFamily="34" charset="0"/>
              </a:rPr>
              <a:t>и </a:t>
            </a:r>
            <a:r>
              <a:rPr lang="en-US" sz="3200" dirty="0" err="1" smtClean="0">
                <a:latin typeface="Arial Narrow" pitchFamily="34" charset="0"/>
              </a:rPr>
              <a:t>Pocketjet</a:t>
            </a:r>
            <a:r>
              <a:rPr lang="en-US" sz="3200" dirty="0" smtClean="0">
                <a:latin typeface="Arial Narrow" pitchFamily="34" charset="0"/>
              </a:rPr>
              <a:t> – </a:t>
            </a:r>
            <a:r>
              <a:rPr lang="ru-RU" sz="3200" dirty="0" smtClean="0">
                <a:latin typeface="Arial Narrow" pitchFamily="34" charset="0"/>
              </a:rPr>
              <a:t>мобильные решения</a:t>
            </a:r>
            <a:endParaRPr lang="en-GB" sz="3200" dirty="0">
              <a:latin typeface="Arial Narrow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  <p:bldLst>
      <p:bldP spid="1638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0" descr="http://www.brother.fi/display.cfm/id/556467/disp_type/display/filename/QL-720NW_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709684" y="4259405"/>
            <a:ext cx="4067033" cy="2598595"/>
          </a:xfrm>
          <a:prstGeom prst="rect">
            <a:avLst/>
          </a:prstGeom>
          <a:noFill/>
        </p:spPr>
      </p:pic>
      <p:pic>
        <p:nvPicPr>
          <p:cNvPr id="10" name="Picture 24" descr="http://img.misco.eu/resources/images/products/106/BRO/QL/QL710WZU1/QL710WZU1_1600x16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53907"/>
            <a:ext cx="2435119" cy="2435119"/>
          </a:xfrm>
          <a:prstGeom prst="rect">
            <a:avLst/>
          </a:prstGeom>
          <a:noFill/>
        </p:spPr>
      </p:pic>
      <p:sp>
        <p:nvSpPr>
          <p:cNvPr id="808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QL</a:t>
            </a:r>
            <a:r>
              <a:rPr lang="ru-RU" dirty="0" smtClean="0"/>
              <a:t> принтеры для печати наклеек</a:t>
            </a:r>
          </a:p>
        </p:txBody>
      </p:sp>
      <p:pic>
        <p:nvPicPr>
          <p:cNvPr id="809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1622" y="1038534"/>
            <a:ext cx="1663700" cy="166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02" name="Прямоугольник 5"/>
          <p:cNvSpPr>
            <a:spLocks noChangeArrowheads="1"/>
          </p:cNvSpPr>
          <p:nvPr/>
        </p:nvSpPr>
        <p:spPr bwMode="auto">
          <a:xfrm>
            <a:off x="3865563" y="1417991"/>
            <a:ext cx="511466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ru-RU" dirty="0"/>
              <a:t>Нарезанные наклейки и непрерывная лента</a:t>
            </a:r>
            <a:endParaRPr lang="en-US" dirty="0"/>
          </a:p>
          <a:p>
            <a:pPr algn="just"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ru-RU" dirty="0"/>
              <a:t>Автоматическая </a:t>
            </a:r>
            <a:r>
              <a:rPr lang="ru-RU" dirty="0" smtClean="0"/>
              <a:t>обрезка</a:t>
            </a:r>
            <a:endParaRPr lang="en-US" dirty="0"/>
          </a:p>
          <a:p>
            <a:pPr algn="just"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ru-RU" dirty="0"/>
              <a:t>Ширина ленты 62 мм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/>
              <a:t> </a:t>
            </a:r>
            <a:r>
              <a:rPr lang="ru-RU" dirty="0" smtClean="0"/>
              <a:t>300</a:t>
            </a:r>
            <a:r>
              <a:rPr lang="en-US" dirty="0" smtClean="0"/>
              <a:t> x </a:t>
            </a:r>
            <a:r>
              <a:rPr lang="ru-RU" dirty="0" smtClean="0"/>
              <a:t>600 т</a:t>
            </a:r>
            <a:r>
              <a:rPr lang="en-US" dirty="0" smtClean="0"/>
              <a:t>/</a:t>
            </a:r>
            <a:r>
              <a:rPr lang="ru-RU" dirty="0" err="1" smtClean="0"/>
              <a:t>д</a:t>
            </a:r>
            <a:r>
              <a:rPr lang="en-US" dirty="0" smtClean="0"/>
              <a:t> </a:t>
            </a:r>
          </a:p>
          <a:p>
            <a:pPr algn="just">
              <a:buFont typeface="Arial" pitchFamily="34" charset="0"/>
              <a:buChar char="•"/>
            </a:pPr>
            <a:endParaRPr lang="en-US" dirty="0" smtClean="0"/>
          </a:p>
          <a:p>
            <a:pPr algn="just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827593" y="6277970"/>
            <a:ext cx="28213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Расходный материал </a:t>
            </a:r>
            <a:r>
              <a:rPr lang="en-US" sz="1400" dirty="0" smtClean="0"/>
              <a:t>DK </a:t>
            </a:r>
            <a:r>
              <a:rPr lang="ru-RU" sz="1400" dirty="0" smtClean="0"/>
              <a:t>ленты</a:t>
            </a:r>
            <a:endParaRPr lang="ru-RU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2442950" y="5581933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QL-720NW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376986" y="3591634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QL-7</a:t>
            </a:r>
            <a:r>
              <a:rPr lang="ru-RU" dirty="0" smtClean="0"/>
              <a:t>1</a:t>
            </a:r>
            <a:r>
              <a:rPr lang="en-US" dirty="0" smtClean="0"/>
              <a:t>0W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404282" y="1790130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QL-</a:t>
            </a:r>
            <a:r>
              <a:rPr lang="ru-RU" dirty="0" smtClean="0"/>
              <a:t>570</a:t>
            </a:r>
            <a:endParaRPr lang="ru-RU" dirty="0"/>
          </a:p>
        </p:txBody>
      </p:sp>
      <p:pic>
        <p:nvPicPr>
          <p:cNvPr id="14" name="Picture 1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D0DF6"/>
              </a:clrFrom>
              <a:clrTo>
                <a:srgbClr val="0D0D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77946" y="4681182"/>
            <a:ext cx="940926" cy="423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40590" y="3392322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20374" y="2814851"/>
            <a:ext cx="737762" cy="73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49941" y="4741461"/>
            <a:ext cx="737762" cy="73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9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20872" y="5147712"/>
            <a:ext cx="2812007" cy="171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Применение </a:t>
            </a:r>
            <a:r>
              <a:rPr lang="en-US" dirty="0" smtClean="0"/>
              <a:t>DK </a:t>
            </a:r>
            <a:r>
              <a:rPr lang="ru-RU" dirty="0" smtClean="0"/>
              <a:t>наклеек.</a:t>
            </a:r>
            <a:endParaRPr lang="ru-RU" dirty="0"/>
          </a:p>
        </p:txBody>
      </p:sp>
      <p:pic>
        <p:nvPicPr>
          <p:cNvPr id="140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767" y="1122885"/>
            <a:ext cx="3394030" cy="150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29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775" y="2758127"/>
            <a:ext cx="3420825" cy="1232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29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3326" y="4402967"/>
            <a:ext cx="2197188" cy="2268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29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31539" y="4858603"/>
            <a:ext cx="3212461" cy="1999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29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70244" y="4040153"/>
            <a:ext cx="999414" cy="95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296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25772" y="3133718"/>
            <a:ext cx="2593643" cy="2279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297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84664" y="1015014"/>
            <a:ext cx="3559336" cy="23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293" name="Picture 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912942" y="3343555"/>
            <a:ext cx="2231058" cy="159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P-touch </a:t>
            </a:r>
            <a:r>
              <a:rPr lang="ru-RU" dirty="0" smtClean="0"/>
              <a:t>- применение</a:t>
            </a:r>
            <a:endParaRPr lang="ru-RU" dirty="0"/>
          </a:p>
        </p:txBody>
      </p:sp>
      <p:pic>
        <p:nvPicPr>
          <p:cNvPr id="3081" name="Picture 9" descr="D:\BACKUP\Descktop\Electrician &amp; IT\P-T Applications (BIE)_56.JPG"/>
          <p:cNvPicPr>
            <a:picLocks noChangeAspect="1" noChangeArrowheads="1"/>
          </p:cNvPicPr>
          <p:nvPr/>
        </p:nvPicPr>
        <p:blipFill>
          <a:blip r:embed="rId3" cstate="print"/>
          <a:srcRect l="17325" r="15778"/>
          <a:stretch>
            <a:fillRect/>
          </a:stretch>
        </p:blipFill>
        <p:spPr bwMode="auto">
          <a:xfrm>
            <a:off x="209961" y="1065414"/>
            <a:ext cx="3612446" cy="3600000"/>
          </a:xfrm>
          <a:prstGeom prst="rect">
            <a:avLst/>
          </a:prstGeom>
          <a:noFill/>
        </p:spPr>
      </p:pic>
      <p:pic>
        <p:nvPicPr>
          <p:cNvPr id="3083" name="Picture 11" descr="D:\BACKUP\Descktop\Electrician &amp; IT\P-T Applications (BIE)_63.JPG"/>
          <p:cNvPicPr>
            <a:picLocks noChangeAspect="1" noChangeArrowheads="1"/>
          </p:cNvPicPr>
          <p:nvPr/>
        </p:nvPicPr>
        <p:blipFill>
          <a:blip r:embed="rId4" cstate="print"/>
          <a:srcRect l="15637" t="15170" r="8763" b="14957"/>
          <a:stretch>
            <a:fillRect/>
          </a:stretch>
        </p:blipFill>
        <p:spPr bwMode="auto">
          <a:xfrm>
            <a:off x="3987107" y="1065415"/>
            <a:ext cx="2596715" cy="3600000"/>
          </a:xfrm>
          <a:prstGeom prst="rect">
            <a:avLst/>
          </a:prstGeom>
          <a:noFill/>
        </p:spPr>
      </p:pic>
      <p:pic>
        <p:nvPicPr>
          <p:cNvPr id="3082" name="Picture 10" descr="D:\BACKUP\Descktop\Electrician &amp; IT\P-T Applications (BIE)_58.JPG"/>
          <p:cNvPicPr>
            <a:picLocks noChangeAspect="1" noChangeArrowheads="1"/>
          </p:cNvPicPr>
          <p:nvPr/>
        </p:nvPicPr>
        <p:blipFill>
          <a:blip r:embed="rId5" cstate="print"/>
          <a:srcRect l="13947" t="15526" r="7368" b="21316"/>
          <a:stretch>
            <a:fillRect/>
          </a:stretch>
        </p:blipFill>
        <p:spPr bwMode="auto">
          <a:xfrm>
            <a:off x="209961" y="4805452"/>
            <a:ext cx="3600000" cy="1926420"/>
          </a:xfrm>
          <a:prstGeom prst="rect">
            <a:avLst/>
          </a:prstGeom>
          <a:noFill/>
        </p:spPr>
      </p:pic>
      <p:pic>
        <p:nvPicPr>
          <p:cNvPr id="3077" name="Picture 5" descr="D:\BACKUP\Descktop\Electrician &amp; IT\PT 1260 Application_9.JPG"/>
          <p:cNvPicPr>
            <a:picLocks noChangeAspect="1" noChangeArrowheads="1"/>
          </p:cNvPicPr>
          <p:nvPr/>
        </p:nvPicPr>
        <p:blipFill>
          <a:blip r:embed="rId6" cstate="print"/>
          <a:srcRect l="16007" r="13873"/>
          <a:stretch>
            <a:fillRect/>
          </a:stretch>
        </p:blipFill>
        <p:spPr bwMode="auto">
          <a:xfrm>
            <a:off x="6821599" y="1065413"/>
            <a:ext cx="2160000" cy="2053615"/>
          </a:xfrm>
          <a:prstGeom prst="rect">
            <a:avLst/>
          </a:prstGeom>
          <a:noFill/>
        </p:spPr>
      </p:pic>
      <p:pic>
        <p:nvPicPr>
          <p:cNvPr id="3078" name="Picture 6" descr="D:\BACKUP\Descktop\Electrician &amp; IT\PT 1260 Application_33.JPG"/>
          <p:cNvPicPr>
            <a:picLocks noChangeAspect="1" noChangeArrowheads="1"/>
          </p:cNvPicPr>
          <p:nvPr/>
        </p:nvPicPr>
        <p:blipFill>
          <a:blip r:embed="rId7" cstate="print"/>
          <a:srcRect l="18429"/>
          <a:stretch>
            <a:fillRect/>
          </a:stretch>
        </p:blipFill>
        <p:spPr bwMode="auto">
          <a:xfrm>
            <a:off x="4101531" y="4805452"/>
            <a:ext cx="2356575" cy="1926000"/>
          </a:xfrm>
          <a:prstGeom prst="rect">
            <a:avLst/>
          </a:prstGeom>
          <a:noFill/>
        </p:spPr>
      </p:pic>
      <p:pic>
        <p:nvPicPr>
          <p:cNvPr id="3087" name="Picture 15" descr="D:\BACKUP\Descktop\Electrician &amp; IT\PT 1260 Application_41.JPG"/>
          <p:cNvPicPr>
            <a:picLocks noChangeAspect="1" noChangeArrowheads="1"/>
          </p:cNvPicPr>
          <p:nvPr/>
        </p:nvPicPr>
        <p:blipFill>
          <a:blip r:embed="rId8" cstate="print"/>
          <a:srcRect l="53451"/>
          <a:stretch>
            <a:fillRect/>
          </a:stretch>
        </p:blipFill>
        <p:spPr bwMode="auto">
          <a:xfrm>
            <a:off x="6821598" y="3637925"/>
            <a:ext cx="2160000" cy="309352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Calibri" pitchFamily="34" charset="0"/>
              </a:rPr>
              <a:t>P-touch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ru-RU" dirty="0" smtClean="0">
                <a:latin typeface="Arial Narrow" pitchFamily="34" charset="0"/>
              </a:rPr>
              <a:t>- </a:t>
            </a:r>
            <a:r>
              <a:rPr lang="ru-RU" sz="2800" dirty="0" smtClean="0">
                <a:latin typeface="Calibri" pitchFamily="34" charset="0"/>
              </a:rPr>
              <a:t>применение</a:t>
            </a:r>
            <a:endParaRPr lang="ru-RU" sz="2800" dirty="0">
              <a:latin typeface="Calibri" pitchFamily="34" charset="0"/>
            </a:endParaRPr>
          </a:p>
        </p:txBody>
      </p:sp>
      <p:pic>
        <p:nvPicPr>
          <p:cNvPr id="13" name="Picture 3" descr="V:\Departments\Marketing\Product Management\Product Cards\P-touch\Комус\Применение PT1010 PT1280\PT Apps June 2011_209.jpg"/>
          <p:cNvPicPr>
            <a:picLocks noChangeAspect="1" noChangeArrowheads="1"/>
          </p:cNvPicPr>
          <p:nvPr/>
        </p:nvPicPr>
        <p:blipFill>
          <a:blip r:embed="rId2" cstate="print"/>
          <a:srcRect l="25376" t="14733" r="15064" b="14652"/>
          <a:stretch>
            <a:fillRect/>
          </a:stretch>
        </p:blipFill>
        <p:spPr bwMode="auto">
          <a:xfrm>
            <a:off x="5939915" y="4227585"/>
            <a:ext cx="2958360" cy="2338317"/>
          </a:xfrm>
          <a:prstGeom prst="rect">
            <a:avLst/>
          </a:prstGeom>
          <a:noFill/>
        </p:spPr>
      </p:pic>
      <p:pic>
        <p:nvPicPr>
          <p:cNvPr id="14" name="Picture 12" descr="D:\BACKUP\Descktop\Electrician &amp; IT\PT Elec App 2010 (4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284" y="4225902"/>
            <a:ext cx="3510001" cy="2340000"/>
          </a:xfrm>
          <a:prstGeom prst="rect">
            <a:avLst/>
          </a:prstGeom>
          <a:noFill/>
        </p:spPr>
      </p:pic>
      <p:pic>
        <p:nvPicPr>
          <p:cNvPr id="15" name="Picture 14" descr="D:\BACKUP\Descktop\Electrician &amp; IT\PT Elec Dist Board App_25.JPG"/>
          <p:cNvPicPr>
            <a:picLocks noChangeAspect="1" noChangeArrowheads="1"/>
          </p:cNvPicPr>
          <p:nvPr/>
        </p:nvPicPr>
        <p:blipFill>
          <a:blip r:embed="rId4" cstate="print"/>
          <a:srcRect l="26597" t="9838" r="17072" b="27306"/>
          <a:stretch>
            <a:fillRect/>
          </a:stretch>
        </p:blipFill>
        <p:spPr bwMode="auto">
          <a:xfrm>
            <a:off x="5026799" y="1060391"/>
            <a:ext cx="3871476" cy="2880000"/>
          </a:xfrm>
          <a:prstGeom prst="rect">
            <a:avLst/>
          </a:prstGeom>
          <a:noFill/>
        </p:spPr>
      </p:pic>
      <p:pic>
        <p:nvPicPr>
          <p:cNvPr id="16" name="Picture 3" descr="D:\BACKUP\Descktop\Новая папка\PT Elec Dist Board App_8.JPG"/>
          <p:cNvPicPr>
            <a:picLocks noChangeAspect="1" noChangeArrowheads="1"/>
          </p:cNvPicPr>
          <p:nvPr/>
        </p:nvPicPr>
        <p:blipFill>
          <a:blip r:embed="rId5" cstate="print"/>
          <a:srcRect l="20709" r="20024"/>
          <a:stretch>
            <a:fillRect/>
          </a:stretch>
        </p:blipFill>
        <p:spPr bwMode="auto">
          <a:xfrm>
            <a:off x="3765177" y="4225902"/>
            <a:ext cx="2080260" cy="2340000"/>
          </a:xfrm>
          <a:prstGeom prst="rect">
            <a:avLst/>
          </a:prstGeom>
          <a:noFill/>
        </p:spPr>
      </p:pic>
      <p:pic>
        <p:nvPicPr>
          <p:cNvPr id="17" name="Picture 4" descr="D:\BACKUP\Descktop\Новая папка\PT Elec Dist Board App_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2283" y="1060391"/>
            <a:ext cx="4320000" cy="2880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5"/>
          <p:cNvSpPr>
            <a:spLocks noGrp="1" noChangeArrowheads="1"/>
          </p:cNvSpPr>
          <p:nvPr>
            <p:ph type="title"/>
          </p:nvPr>
        </p:nvSpPr>
        <p:spPr>
          <a:xfrm>
            <a:off x="57149" y="95532"/>
            <a:ext cx="7421824" cy="66556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err="1" smtClean="0"/>
              <a:t>P</a:t>
            </a:r>
            <a:r>
              <a:rPr lang="ru-RU" dirty="0" err="1" smtClean="0"/>
              <a:t>-</a:t>
            </a:r>
            <a:r>
              <a:rPr lang="en-US" dirty="0" err="1" smtClean="0"/>
              <a:t>touch Editor </a:t>
            </a:r>
            <a:r>
              <a:rPr lang="ru-RU" dirty="0" smtClean="0"/>
              <a:t>–</a:t>
            </a:r>
            <a:r>
              <a:rPr lang="en-US" dirty="0" smtClean="0"/>
              <a:t> </a:t>
            </a:r>
            <a:r>
              <a:rPr lang="ru-RU" dirty="0" smtClean="0"/>
              <a:t>ПО для создания </a:t>
            </a:r>
            <a:r>
              <a:rPr lang="en-US" dirty="0" smtClean="0"/>
              <a:t> </a:t>
            </a:r>
            <a:r>
              <a:rPr lang="ru-RU" dirty="0" smtClean="0"/>
              <a:t>макетов наклеек</a:t>
            </a: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BFB"/>
              </a:clrFrom>
              <a:clrTo>
                <a:srgbClr val="FC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30975" y="5605463"/>
            <a:ext cx="2613025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V:\Departments\Marketing\Product Management\Product Cards\P-touch\Комус\Скриншот программы для PT2430 PT2700\Снимок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3927" y="1027289"/>
            <a:ext cx="5636192" cy="3060000"/>
          </a:xfrm>
          <a:prstGeom prst="rect">
            <a:avLst/>
          </a:prstGeom>
          <a:noFill/>
        </p:spPr>
      </p:pic>
      <p:pic>
        <p:nvPicPr>
          <p:cNvPr id="1027" name="Picture 3" descr="V:\Departments\Marketing\Product Management\Product Cards\P-touch\Комус\Скриншот программы для PT2430 PT2700\Снимок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2" y="3669135"/>
            <a:ext cx="5695923" cy="3060000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3767" y="1341253"/>
            <a:ext cx="2845443" cy="1265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64823" y="4627007"/>
            <a:ext cx="999414" cy="95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0" hangingPunct="0">
              <a:spcBef>
                <a:spcPct val="50000"/>
              </a:spcBef>
            </a:pPr>
            <a:r>
              <a:rPr lang="en-US" sz="2800" dirty="0" err="1" smtClean="0"/>
              <a:t>Ptouch</a:t>
            </a:r>
            <a:r>
              <a:rPr lang="en-US" dirty="0" smtClean="0"/>
              <a:t> – </a:t>
            </a:r>
            <a:r>
              <a:rPr lang="ru-RU" sz="2800" dirty="0" smtClean="0"/>
              <a:t>мобильные</a:t>
            </a:r>
            <a:r>
              <a:rPr lang="ru-RU" dirty="0" smtClean="0"/>
              <a:t> </a:t>
            </a:r>
            <a:r>
              <a:rPr lang="ru-RU" sz="2800" dirty="0" smtClean="0"/>
              <a:t>принтеры</a:t>
            </a:r>
            <a:r>
              <a:rPr lang="ru-RU" dirty="0" smtClean="0"/>
              <a:t> </a:t>
            </a:r>
            <a:r>
              <a:rPr lang="ru-RU" sz="2800" dirty="0" smtClean="0"/>
              <a:t>для</a:t>
            </a:r>
            <a:r>
              <a:rPr lang="ru-RU" dirty="0" smtClean="0"/>
              <a:t> </a:t>
            </a:r>
            <a:r>
              <a:rPr lang="ru-RU" sz="2800" dirty="0" smtClean="0"/>
              <a:t>печати</a:t>
            </a:r>
            <a:r>
              <a:rPr lang="ru-RU" dirty="0" smtClean="0"/>
              <a:t> </a:t>
            </a:r>
            <a:r>
              <a:rPr lang="ru-RU" sz="2800" dirty="0" smtClean="0"/>
              <a:t>наклеек</a:t>
            </a:r>
            <a:endParaRPr lang="en-GB" sz="2800" dirty="0"/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BFB"/>
              </a:clrFrom>
              <a:clrTo>
                <a:srgbClr val="FC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20072" y="2688609"/>
            <a:ext cx="3316962" cy="1589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PT-H105</a:t>
            </a:r>
            <a:endParaRPr lang="ru-RU" dirty="0" smtClean="0"/>
          </a:p>
        </p:txBody>
      </p:sp>
      <p:sp>
        <p:nvSpPr>
          <p:cNvPr id="114692" name="Text Box 6"/>
          <p:cNvSpPr txBox="1">
            <a:spLocks noChangeArrowheads="1"/>
          </p:cNvSpPr>
          <p:nvPr/>
        </p:nvSpPr>
        <p:spPr bwMode="auto">
          <a:xfrm>
            <a:off x="4818063" y="1338263"/>
            <a:ext cx="368241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>
              <a:buFontTx/>
              <a:buChar char="•"/>
            </a:pPr>
            <a:r>
              <a:rPr lang="ru-RU" sz="1400" dirty="0">
                <a:solidFill>
                  <a:srgbClr val="1138C7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Английский, </a:t>
            </a:r>
            <a:r>
              <a:rPr lang="ru-RU" sz="1400" dirty="0" smtClean="0">
                <a:solidFill>
                  <a:srgbClr val="1138C7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русский</a:t>
            </a:r>
            <a:endParaRPr lang="en-US" sz="1400" dirty="0">
              <a:solidFill>
                <a:srgbClr val="1138C7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indent="-457200">
              <a:buFontTx/>
              <a:buChar char="•"/>
            </a:pPr>
            <a:r>
              <a:rPr lang="ru-RU" sz="1400" dirty="0">
                <a:solidFill>
                  <a:srgbClr val="1138C7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Клавиатура </a:t>
            </a:r>
            <a:r>
              <a:rPr lang="en-US" sz="1400" dirty="0" smtClean="0">
                <a:solidFill>
                  <a:srgbClr val="1138C7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ABC</a:t>
            </a:r>
            <a:r>
              <a:rPr lang="ru-RU" sz="1400" dirty="0" smtClean="0">
                <a:solidFill>
                  <a:srgbClr val="1138C7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ru-RU" sz="1400" dirty="0">
                <a:solidFill>
                  <a:srgbClr val="1138C7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русская раскладка</a:t>
            </a:r>
          </a:p>
          <a:p>
            <a:pPr marL="457200" indent="-457200">
              <a:buFontTx/>
              <a:buChar char="•"/>
            </a:pPr>
            <a:r>
              <a:rPr lang="ru-RU" sz="1400" dirty="0">
                <a:solidFill>
                  <a:srgbClr val="1138C7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Ширина ленты 3,5; 6; 9 или 12 мм</a:t>
            </a:r>
          </a:p>
          <a:p>
            <a:pPr marL="457200" indent="-457200">
              <a:buFontTx/>
              <a:buChar char="•"/>
            </a:pPr>
            <a:r>
              <a:rPr lang="ru-RU" sz="1400" dirty="0">
                <a:solidFill>
                  <a:srgbClr val="1138C7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Скорость печати до </a:t>
            </a:r>
            <a:r>
              <a:rPr lang="en-US" sz="1400" dirty="0" smtClean="0">
                <a:solidFill>
                  <a:srgbClr val="1138C7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sz="1400" dirty="0" smtClean="0">
                <a:solidFill>
                  <a:srgbClr val="1138C7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0 </a:t>
            </a:r>
            <a:r>
              <a:rPr lang="ru-RU" sz="1400" dirty="0">
                <a:solidFill>
                  <a:srgbClr val="1138C7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мм/с</a:t>
            </a:r>
          </a:p>
          <a:p>
            <a:pPr marL="457200" indent="-457200">
              <a:buFontTx/>
              <a:buChar char="•"/>
            </a:pPr>
            <a:r>
              <a:rPr lang="ru-RU" sz="1400" dirty="0">
                <a:solidFill>
                  <a:srgbClr val="1138C7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Возможность печати в 2 строки</a:t>
            </a:r>
          </a:p>
          <a:p>
            <a:pPr marL="457200" indent="-457200">
              <a:buFontTx/>
              <a:buChar char="•"/>
            </a:pPr>
            <a:r>
              <a:rPr lang="ru-RU" sz="1400" dirty="0">
                <a:solidFill>
                  <a:srgbClr val="1138C7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Память на 720 знаков</a:t>
            </a:r>
          </a:p>
          <a:p>
            <a:pPr marL="457200" indent="-457200">
              <a:buFontTx/>
              <a:buChar char="•"/>
            </a:pPr>
            <a:r>
              <a:rPr lang="ru-RU" sz="1400" dirty="0">
                <a:solidFill>
                  <a:srgbClr val="1138C7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9 стилей печати</a:t>
            </a:r>
          </a:p>
          <a:p>
            <a:pPr marL="457200" indent="-457200">
              <a:buFontTx/>
              <a:buChar char="•"/>
            </a:pPr>
            <a:r>
              <a:rPr lang="ru-RU" sz="1400" dirty="0">
                <a:solidFill>
                  <a:srgbClr val="1138C7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5 видов рамок</a:t>
            </a:r>
          </a:p>
          <a:p>
            <a:pPr marL="457200" indent="-457200">
              <a:buFontTx/>
              <a:buChar char="•"/>
            </a:pPr>
            <a:r>
              <a:rPr lang="ru-RU" sz="1400" dirty="0">
                <a:solidFill>
                  <a:srgbClr val="1138C7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6 форматов печати</a:t>
            </a:r>
          </a:p>
          <a:p>
            <a:pPr marL="457200" indent="-457200">
              <a:buFontTx/>
              <a:buChar char="•"/>
            </a:pPr>
            <a:r>
              <a:rPr lang="ru-RU" sz="1400" dirty="0">
                <a:solidFill>
                  <a:srgbClr val="1138C7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Копии, Нумерация, </a:t>
            </a:r>
            <a:r>
              <a:rPr lang="ru-RU" sz="1400" dirty="0" smtClean="0">
                <a:solidFill>
                  <a:srgbClr val="1138C7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Зеркало</a:t>
            </a:r>
            <a:endParaRPr lang="en-US" sz="1400" dirty="0">
              <a:solidFill>
                <a:srgbClr val="1138C7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BFB"/>
              </a:clrFrom>
              <a:clrTo>
                <a:srgbClr val="FC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30975" y="5605463"/>
            <a:ext cx="2613025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V:\Departments\Marketing\Product Management\Product Cards\P-touch\PT-H105_D200\PT H105 sm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963045"/>
            <a:ext cx="3739488" cy="589495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PT</a:t>
            </a:r>
            <a:r>
              <a:rPr lang="ru-RU" dirty="0" smtClean="0">
                <a:ea typeface="Arial Unicode MS" pitchFamily="34" charset="-128"/>
                <a:cs typeface="Arial Unicode MS" pitchFamily="34" charset="-128"/>
              </a:rPr>
              <a:t>-</a:t>
            </a:r>
            <a:r>
              <a:rPr lang="en-US" dirty="0" smtClean="0">
                <a:ea typeface="Arial Unicode MS" pitchFamily="34" charset="-128"/>
                <a:cs typeface="Arial Unicode MS" pitchFamily="34" charset="-128"/>
              </a:rPr>
              <a:t>D200 / D200VP</a:t>
            </a:r>
            <a:endParaRPr lang="ru-RU" dirty="0" smtClean="0"/>
          </a:p>
        </p:txBody>
      </p:sp>
      <p:sp>
        <p:nvSpPr>
          <p:cNvPr id="115716" name="Text Box 7"/>
          <p:cNvSpPr txBox="1">
            <a:spLocks noChangeArrowheads="1"/>
          </p:cNvSpPr>
          <p:nvPr/>
        </p:nvSpPr>
        <p:spPr bwMode="auto">
          <a:xfrm>
            <a:off x="5062538" y="1033463"/>
            <a:ext cx="4100803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>
              <a:buFontTx/>
              <a:buChar char="•"/>
            </a:pPr>
            <a:endParaRPr lang="en-US" sz="1400" b="0" dirty="0">
              <a:solidFill>
                <a:srgbClr val="1138C7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indent="-457200">
              <a:buFontTx/>
              <a:buChar char="•"/>
            </a:pPr>
            <a:r>
              <a:rPr lang="ru-RU" sz="1400" b="0" dirty="0">
                <a:solidFill>
                  <a:srgbClr val="1138C7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Английский, </a:t>
            </a:r>
            <a:r>
              <a:rPr lang="ru-RU" sz="1400" b="0" dirty="0" smtClean="0">
                <a:solidFill>
                  <a:srgbClr val="1138C7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русский</a:t>
            </a:r>
            <a:endParaRPr lang="en-US" sz="1400" b="0" dirty="0">
              <a:solidFill>
                <a:srgbClr val="1138C7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indent="-457200">
              <a:buFontTx/>
              <a:buChar char="•"/>
            </a:pPr>
            <a:r>
              <a:rPr lang="ru-RU" sz="1400" b="0" dirty="0">
                <a:solidFill>
                  <a:srgbClr val="1138C7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Клавиатура QWERTY, русская раскладка</a:t>
            </a:r>
          </a:p>
          <a:p>
            <a:pPr marL="457200" indent="-457200">
              <a:buFontTx/>
              <a:buChar char="•"/>
            </a:pPr>
            <a:r>
              <a:rPr lang="ru-RU" sz="1400" b="0" dirty="0">
                <a:solidFill>
                  <a:srgbClr val="1138C7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Ширина ленты 3,5; 6; 9 или 12 мм</a:t>
            </a:r>
          </a:p>
          <a:p>
            <a:pPr marL="457200" indent="-457200">
              <a:buFontTx/>
              <a:buChar char="•"/>
            </a:pPr>
            <a:r>
              <a:rPr lang="ru-RU" sz="1400" b="0" dirty="0">
                <a:solidFill>
                  <a:srgbClr val="1138C7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Скорость печати до </a:t>
            </a:r>
            <a:r>
              <a:rPr lang="en-US" sz="1400" b="0" dirty="0" smtClean="0">
                <a:solidFill>
                  <a:srgbClr val="1138C7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sz="1400" b="0" dirty="0" smtClean="0">
                <a:solidFill>
                  <a:srgbClr val="1138C7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0 </a:t>
            </a:r>
            <a:r>
              <a:rPr lang="ru-RU" sz="1400" b="0" dirty="0">
                <a:solidFill>
                  <a:srgbClr val="1138C7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мм/с</a:t>
            </a:r>
          </a:p>
          <a:p>
            <a:pPr marL="457200" indent="-457200">
              <a:buFontTx/>
              <a:buChar char="•"/>
            </a:pPr>
            <a:r>
              <a:rPr lang="ru-RU" sz="1400" b="0" dirty="0">
                <a:solidFill>
                  <a:srgbClr val="1138C7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Возможность печати в 2 </a:t>
            </a:r>
            <a:r>
              <a:rPr lang="ru-RU" sz="1400" b="0" dirty="0" smtClean="0">
                <a:solidFill>
                  <a:srgbClr val="1138C7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строки</a:t>
            </a:r>
          </a:p>
          <a:p>
            <a:pPr marL="457200" indent="-457200">
              <a:buFontTx/>
              <a:buChar char="•"/>
            </a:pPr>
            <a:r>
              <a:rPr lang="ru-RU" sz="1400" dirty="0" smtClean="0">
                <a:solidFill>
                  <a:srgbClr val="1138C7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Возможность сохранения в п</a:t>
            </a:r>
            <a:r>
              <a:rPr lang="ru-RU" sz="1400" b="0" dirty="0" smtClean="0">
                <a:solidFill>
                  <a:srgbClr val="1138C7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амять</a:t>
            </a:r>
            <a:endParaRPr lang="ru-RU" sz="1400" b="0" dirty="0">
              <a:solidFill>
                <a:srgbClr val="1138C7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indent="-457200">
              <a:buFontTx/>
              <a:buChar char="•"/>
            </a:pPr>
            <a:r>
              <a:rPr lang="ru-RU" sz="1400" b="0" dirty="0">
                <a:solidFill>
                  <a:srgbClr val="1138C7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9 стилей печати</a:t>
            </a:r>
          </a:p>
          <a:p>
            <a:pPr marL="457200" indent="-457200">
              <a:buFontTx/>
              <a:buChar char="•"/>
            </a:pPr>
            <a:r>
              <a:rPr lang="ru-RU" sz="1400" dirty="0">
                <a:solidFill>
                  <a:srgbClr val="1138C7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9 видов рамок</a:t>
            </a:r>
          </a:p>
          <a:p>
            <a:pPr marL="457200" indent="-457200">
              <a:buFontTx/>
              <a:buChar char="•"/>
            </a:pPr>
            <a:r>
              <a:rPr lang="ru-RU" sz="1400" dirty="0">
                <a:solidFill>
                  <a:srgbClr val="1138C7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6 форматов печати</a:t>
            </a:r>
          </a:p>
          <a:p>
            <a:pPr marL="457200" indent="-457200">
              <a:buFontTx/>
              <a:buChar char="•"/>
            </a:pPr>
            <a:r>
              <a:rPr lang="ru-RU" sz="1400" dirty="0">
                <a:solidFill>
                  <a:srgbClr val="1138C7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Копии, Нумерация, </a:t>
            </a:r>
            <a:r>
              <a:rPr lang="ru-RU" sz="1400" dirty="0" smtClean="0">
                <a:solidFill>
                  <a:srgbClr val="1138C7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Зеркало</a:t>
            </a:r>
            <a:endParaRPr lang="ru-RU" sz="1400" dirty="0">
              <a:solidFill>
                <a:srgbClr val="1138C7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indent="-457200">
              <a:buFontTx/>
              <a:buChar char="•"/>
            </a:pPr>
            <a:endParaRPr lang="ru-RU" sz="1400" b="0" dirty="0">
              <a:solidFill>
                <a:srgbClr val="1138C7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BFB"/>
              </a:clrFrom>
              <a:clrTo>
                <a:srgbClr val="FC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30975" y="5605463"/>
            <a:ext cx="2613025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723331" y="5827594"/>
            <a:ext cx="1403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PT-D200VP</a:t>
            </a:r>
            <a:endParaRPr lang="ru-RU" dirty="0"/>
          </a:p>
        </p:txBody>
      </p:sp>
      <p:pic>
        <p:nvPicPr>
          <p:cNvPr id="1026" name="Picture 2" descr="V:\Departments\Marketing\Product Management\Product Cards\P-touch\PT-H105_D200\PT-D200 VP Case_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25087"/>
            <a:ext cx="2706253" cy="2874914"/>
          </a:xfrm>
          <a:prstGeom prst="rect">
            <a:avLst/>
          </a:prstGeom>
          <a:noFill/>
        </p:spPr>
      </p:pic>
      <p:pic>
        <p:nvPicPr>
          <p:cNvPr id="2050" name="Picture 2" descr="V:\Departments\Marketing\Product Management\Product Cards\P-touch\PT-H105_D200\PT-D200 B&amp;W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83390" y="1187356"/>
            <a:ext cx="3138850" cy="2790967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3041743" y="3872131"/>
            <a:ext cx="1095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PT-D200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V:\Departments\Marketing\Product Management\Product Cards\P-touch\PT-E100VP\PT E100_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4531" y="941695"/>
            <a:ext cx="3015587" cy="434332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PT</a:t>
            </a:r>
            <a:r>
              <a:rPr lang="ru-RU" dirty="0" smtClean="0">
                <a:ea typeface="Arial Unicode MS" pitchFamily="34" charset="-128"/>
                <a:cs typeface="Arial Unicode MS" pitchFamily="34" charset="-128"/>
              </a:rPr>
              <a:t>-</a:t>
            </a:r>
            <a:r>
              <a:rPr lang="en-US" dirty="0" smtClean="0">
                <a:ea typeface="Arial Unicode MS" pitchFamily="34" charset="-128"/>
                <a:cs typeface="Arial Unicode MS" pitchFamily="34" charset="-128"/>
              </a:rPr>
              <a:t>E100VP</a:t>
            </a:r>
            <a:endParaRPr lang="ru-RU" dirty="0"/>
          </a:p>
        </p:txBody>
      </p:sp>
      <p:pic>
        <p:nvPicPr>
          <p:cNvPr id="2050" name="Picture 2" descr="V:\Departments\Marketing\Product Management\Product Cards\P-touch\PT-E100VP\PT E100 Carry Ca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59558" y="4339988"/>
            <a:ext cx="3586631" cy="2518012"/>
          </a:xfrm>
          <a:prstGeom prst="rect">
            <a:avLst/>
          </a:prstGeom>
          <a:noFill/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062538" y="1033463"/>
            <a:ext cx="3682418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>
              <a:buFontTx/>
              <a:buChar char="•"/>
            </a:pPr>
            <a:endParaRPr lang="en-US" sz="1400" b="0" dirty="0">
              <a:solidFill>
                <a:srgbClr val="1138C7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indent="-457200">
              <a:buFontTx/>
              <a:buChar char="•"/>
            </a:pPr>
            <a:r>
              <a:rPr lang="ru-RU" sz="1400" b="0" dirty="0">
                <a:solidFill>
                  <a:srgbClr val="1138C7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Английский, </a:t>
            </a:r>
            <a:r>
              <a:rPr lang="ru-RU" sz="1400" b="0" dirty="0" smtClean="0">
                <a:solidFill>
                  <a:srgbClr val="1138C7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русский</a:t>
            </a:r>
            <a:endParaRPr lang="en-US" sz="1400" b="0" dirty="0">
              <a:solidFill>
                <a:srgbClr val="1138C7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indent="-457200">
              <a:buFontTx/>
              <a:buChar char="•"/>
            </a:pPr>
            <a:r>
              <a:rPr lang="ru-RU" sz="1400" b="0" dirty="0">
                <a:solidFill>
                  <a:srgbClr val="1138C7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Клавиатура </a:t>
            </a:r>
            <a:r>
              <a:rPr lang="en-US" sz="1400" b="0" dirty="0" smtClean="0">
                <a:solidFill>
                  <a:srgbClr val="1138C7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ABC,</a:t>
            </a:r>
            <a:r>
              <a:rPr lang="ru-RU" sz="1400" b="0" dirty="0" smtClean="0">
                <a:solidFill>
                  <a:srgbClr val="1138C7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400" b="0" dirty="0">
                <a:solidFill>
                  <a:srgbClr val="1138C7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русская раскладка</a:t>
            </a:r>
          </a:p>
          <a:p>
            <a:pPr marL="457200" indent="-457200">
              <a:buFontTx/>
              <a:buChar char="•"/>
            </a:pPr>
            <a:r>
              <a:rPr lang="ru-RU" sz="1400" b="0" dirty="0">
                <a:solidFill>
                  <a:srgbClr val="1138C7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Ширина ленты 3,5; 6; 9 или 12 мм</a:t>
            </a:r>
          </a:p>
          <a:p>
            <a:pPr marL="457200" indent="-457200">
              <a:buFontTx/>
              <a:buChar char="•"/>
            </a:pPr>
            <a:r>
              <a:rPr lang="ru-RU" sz="1400" b="0" dirty="0">
                <a:solidFill>
                  <a:srgbClr val="1138C7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Скорость печати до </a:t>
            </a:r>
            <a:r>
              <a:rPr lang="en-US" sz="1400" b="0" dirty="0" smtClean="0">
                <a:solidFill>
                  <a:srgbClr val="1138C7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sz="1400" b="0" dirty="0" smtClean="0">
                <a:solidFill>
                  <a:srgbClr val="1138C7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0 </a:t>
            </a:r>
            <a:r>
              <a:rPr lang="ru-RU" sz="1400" b="0" dirty="0">
                <a:solidFill>
                  <a:srgbClr val="1138C7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мм/с</a:t>
            </a:r>
          </a:p>
          <a:p>
            <a:pPr marL="457200" indent="-457200">
              <a:buFontTx/>
              <a:buChar char="•"/>
            </a:pPr>
            <a:r>
              <a:rPr lang="ru-RU" sz="1400" b="0" dirty="0">
                <a:solidFill>
                  <a:srgbClr val="1138C7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Возможность печати в 2 </a:t>
            </a:r>
            <a:r>
              <a:rPr lang="ru-RU" sz="1400" b="0" dirty="0" smtClean="0">
                <a:solidFill>
                  <a:srgbClr val="1138C7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строки</a:t>
            </a:r>
            <a:endParaRPr lang="en-US" sz="1400" b="0" dirty="0" smtClean="0">
              <a:solidFill>
                <a:srgbClr val="1138C7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indent="-457200">
              <a:buFontTx/>
              <a:buChar char="•"/>
            </a:pPr>
            <a:r>
              <a:rPr lang="ru-RU" sz="140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Флажковая маркировка проводов</a:t>
            </a:r>
          </a:p>
          <a:p>
            <a:pPr marL="457200" indent="-457200">
              <a:buFontTx/>
              <a:buChar char="•"/>
            </a:pPr>
            <a:r>
              <a:rPr lang="ru-RU" sz="1400" b="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Круговая маркировка проводов</a:t>
            </a:r>
          </a:p>
          <a:p>
            <a:pPr marL="457200" indent="-457200">
              <a:buFontTx/>
              <a:buChar char="•"/>
            </a:pPr>
            <a:r>
              <a:rPr lang="ru-RU" sz="1400" dirty="0" smtClean="0">
                <a:solidFill>
                  <a:srgbClr val="1138C7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Возможность сохранения в п</a:t>
            </a:r>
            <a:r>
              <a:rPr lang="ru-RU" sz="1400" b="0" dirty="0" smtClean="0">
                <a:solidFill>
                  <a:srgbClr val="1138C7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амять</a:t>
            </a:r>
            <a:endParaRPr lang="ru-RU" sz="1400" b="0" dirty="0">
              <a:solidFill>
                <a:srgbClr val="1138C7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indent="-457200">
              <a:buFontTx/>
              <a:buChar char="•"/>
            </a:pPr>
            <a:r>
              <a:rPr lang="ru-RU" sz="1400" b="0" dirty="0">
                <a:solidFill>
                  <a:srgbClr val="1138C7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9 стилей печати</a:t>
            </a:r>
          </a:p>
          <a:p>
            <a:pPr marL="457200" indent="-457200">
              <a:buFontTx/>
              <a:buChar char="•"/>
            </a:pPr>
            <a:r>
              <a:rPr lang="ru-RU" sz="1400" dirty="0">
                <a:solidFill>
                  <a:srgbClr val="1138C7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9 видов рамок</a:t>
            </a:r>
          </a:p>
          <a:p>
            <a:pPr marL="457200" indent="-457200">
              <a:buFontTx/>
              <a:buChar char="•"/>
            </a:pPr>
            <a:r>
              <a:rPr lang="ru-RU" sz="1400" dirty="0">
                <a:solidFill>
                  <a:srgbClr val="1138C7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6 форматов печати</a:t>
            </a:r>
          </a:p>
          <a:p>
            <a:pPr marL="457200" indent="-457200">
              <a:buFontTx/>
              <a:buChar char="•"/>
            </a:pPr>
            <a:r>
              <a:rPr lang="ru-RU" sz="1400" dirty="0">
                <a:solidFill>
                  <a:srgbClr val="1138C7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Копии, Нумерация, </a:t>
            </a:r>
            <a:r>
              <a:rPr lang="ru-RU" sz="1400" dirty="0" smtClean="0">
                <a:solidFill>
                  <a:srgbClr val="1138C7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Зеркало</a:t>
            </a:r>
          </a:p>
          <a:p>
            <a:pPr marL="457200" indent="-457200">
              <a:buFontTx/>
              <a:buChar char="•"/>
            </a:pPr>
            <a:r>
              <a:rPr lang="ru-RU" sz="1400" dirty="0" smtClean="0">
                <a:solidFill>
                  <a:srgbClr val="1138C7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Кейс и адаптер питания в комплекте</a:t>
            </a:r>
            <a:endParaRPr lang="ru-RU" sz="1400" dirty="0">
              <a:solidFill>
                <a:srgbClr val="1138C7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indent="-457200">
              <a:buFontTx/>
              <a:buChar char="•"/>
            </a:pPr>
            <a:endParaRPr lang="ru-RU" sz="1400" b="0" dirty="0">
              <a:solidFill>
                <a:srgbClr val="1138C7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PT-2700VP</a:t>
            </a:r>
            <a:endParaRPr lang="ru-RU" dirty="0" smtClean="0"/>
          </a:p>
        </p:txBody>
      </p:sp>
      <p:pic>
        <p:nvPicPr>
          <p:cNvPr id="116739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0" y="1743075"/>
            <a:ext cx="4854575" cy="4344988"/>
          </a:xfrm>
          <a:noFill/>
        </p:spPr>
      </p:pic>
      <p:pic>
        <p:nvPicPr>
          <p:cNvPr id="116740" name="Picture 1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289175" y="1430338"/>
            <a:ext cx="2317750" cy="895350"/>
          </a:xfrm>
          <a:noFill/>
        </p:spPr>
      </p:pic>
      <p:sp>
        <p:nvSpPr>
          <p:cNvPr id="116741" name="Text Box 7"/>
          <p:cNvSpPr txBox="1">
            <a:spLocks noChangeArrowheads="1"/>
          </p:cNvSpPr>
          <p:nvPr/>
        </p:nvSpPr>
        <p:spPr bwMode="auto">
          <a:xfrm>
            <a:off x="4827588" y="1165225"/>
            <a:ext cx="4081182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>
              <a:buFontTx/>
              <a:buChar char="•"/>
            </a:pPr>
            <a:r>
              <a:rPr lang="ru-RU" sz="1400" b="0" dirty="0">
                <a:solidFill>
                  <a:srgbClr val="1138C7"/>
                </a:solidFill>
              </a:rPr>
              <a:t>Клавиатура QWERTY, русская раскладка</a:t>
            </a:r>
          </a:p>
          <a:p>
            <a:pPr marL="457200" indent="-457200">
              <a:buFontTx/>
              <a:buChar char="•"/>
            </a:pPr>
            <a:r>
              <a:rPr lang="ru-RU" sz="1400" b="0" dirty="0">
                <a:solidFill>
                  <a:srgbClr val="1138C7"/>
                </a:solidFill>
              </a:rPr>
              <a:t>Возможность редактирования и </a:t>
            </a:r>
            <a:endParaRPr lang="en-US" sz="1400" b="0" dirty="0">
              <a:solidFill>
                <a:srgbClr val="1138C7"/>
              </a:solidFill>
            </a:endParaRPr>
          </a:p>
          <a:p>
            <a:pPr marL="457200" indent="-457200"/>
            <a:r>
              <a:rPr lang="en-US" sz="1400" b="0" dirty="0">
                <a:solidFill>
                  <a:srgbClr val="1138C7"/>
                </a:solidFill>
              </a:rPr>
              <a:t>          </a:t>
            </a:r>
            <a:r>
              <a:rPr lang="ru-RU" sz="1400" b="0" dirty="0">
                <a:solidFill>
                  <a:srgbClr val="1138C7"/>
                </a:solidFill>
              </a:rPr>
              <a:t>печати наклеек с компьютера</a:t>
            </a:r>
          </a:p>
          <a:p>
            <a:pPr marL="457200" indent="-457200">
              <a:buFontTx/>
              <a:buChar char="•"/>
            </a:pPr>
            <a:r>
              <a:rPr lang="ru-RU" sz="1400" b="0" dirty="0">
                <a:solidFill>
                  <a:srgbClr val="1138C7"/>
                </a:solidFill>
              </a:rPr>
              <a:t>Ширина ленты 3,5; 6; 9; 12; 18 или 24 мм</a:t>
            </a:r>
          </a:p>
          <a:p>
            <a:pPr marL="457200" indent="-457200">
              <a:buFontTx/>
              <a:buChar char="•"/>
            </a:pPr>
            <a:r>
              <a:rPr lang="ru-RU" sz="1400" b="0" dirty="0">
                <a:solidFill>
                  <a:srgbClr val="1138C7"/>
                </a:solidFill>
              </a:rPr>
              <a:t>Скорость печати до 10 мм/с</a:t>
            </a:r>
          </a:p>
          <a:p>
            <a:pPr marL="457200" indent="-457200">
              <a:buFontTx/>
              <a:buChar char="•"/>
            </a:pPr>
            <a:r>
              <a:rPr lang="ru-RU" sz="1400" b="0" dirty="0">
                <a:solidFill>
                  <a:srgbClr val="1138C7"/>
                </a:solidFill>
              </a:rPr>
              <a:t>Возможность печати в 7 строк</a:t>
            </a:r>
          </a:p>
          <a:p>
            <a:pPr marL="457200" indent="-457200">
              <a:buFontTx/>
              <a:buChar char="•"/>
            </a:pPr>
            <a:r>
              <a:rPr lang="ru-RU" sz="1400" dirty="0">
                <a:solidFill>
                  <a:srgbClr val="1138C7"/>
                </a:solidFill>
              </a:rPr>
              <a:t>Память на 2800 знаков</a:t>
            </a:r>
          </a:p>
          <a:p>
            <a:pPr marL="457200" indent="-457200">
              <a:buFontTx/>
              <a:buChar char="•"/>
            </a:pPr>
            <a:r>
              <a:rPr lang="ru-RU" sz="1400" dirty="0">
                <a:solidFill>
                  <a:srgbClr val="1138C7"/>
                </a:solidFill>
              </a:rPr>
              <a:t>11 стилей текста</a:t>
            </a:r>
          </a:p>
          <a:p>
            <a:pPr marL="457200" indent="-457200">
              <a:buFontTx/>
              <a:buChar char="•"/>
            </a:pPr>
            <a:r>
              <a:rPr lang="ru-RU" sz="1400" dirty="0">
                <a:solidFill>
                  <a:srgbClr val="1138C7"/>
                </a:solidFill>
              </a:rPr>
              <a:t>17 видов рамок</a:t>
            </a:r>
          </a:p>
          <a:p>
            <a:pPr marL="457200" indent="-457200">
              <a:buFontTx/>
              <a:buChar char="•"/>
            </a:pPr>
            <a:r>
              <a:rPr lang="ru-RU" sz="1400" dirty="0">
                <a:solidFill>
                  <a:srgbClr val="1138C7"/>
                </a:solidFill>
              </a:rPr>
              <a:t>17 шаблонов, 24 макета блоков</a:t>
            </a:r>
          </a:p>
          <a:p>
            <a:pPr marL="457200" indent="-457200">
              <a:buFontTx/>
              <a:buChar char="•"/>
            </a:pPr>
            <a:r>
              <a:rPr lang="ru-RU" sz="1400" dirty="0">
                <a:solidFill>
                  <a:srgbClr val="1138C7"/>
                </a:solidFill>
              </a:rPr>
              <a:t>Печать </a:t>
            </a:r>
            <a:r>
              <a:rPr lang="ru-RU" sz="1400" dirty="0" err="1">
                <a:solidFill>
                  <a:srgbClr val="1138C7"/>
                </a:solidFill>
              </a:rPr>
              <a:t>штрих-кодов</a:t>
            </a:r>
            <a:endParaRPr lang="ru-RU" sz="1400" dirty="0">
              <a:solidFill>
                <a:srgbClr val="1138C7"/>
              </a:solidFill>
            </a:endParaRPr>
          </a:p>
          <a:p>
            <a:pPr marL="457200" indent="-457200">
              <a:buFontTx/>
              <a:buChar char="•"/>
            </a:pPr>
            <a:r>
              <a:rPr lang="ru-RU" sz="1400" dirty="0">
                <a:solidFill>
                  <a:srgbClr val="1138C7"/>
                </a:solidFill>
              </a:rPr>
              <a:t>Копии, Нумерация, Зеркало ,</a:t>
            </a:r>
          </a:p>
          <a:p>
            <a:pPr marL="457200" indent="-457200"/>
            <a:r>
              <a:rPr lang="ru-RU" sz="1400" dirty="0">
                <a:solidFill>
                  <a:srgbClr val="1138C7"/>
                </a:solidFill>
              </a:rPr>
              <a:t>          Вертикальная печать</a:t>
            </a:r>
          </a:p>
          <a:p>
            <a:pPr marL="457200" indent="-457200"/>
            <a:endParaRPr lang="ru-RU" sz="1400" b="0" dirty="0">
              <a:solidFill>
                <a:srgbClr val="1138C7"/>
              </a:solidFill>
            </a:endParaRPr>
          </a:p>
        </p:txBody>
      </p:sp>
      <p:pic>
        <p:nvPicPr>
          <p:cNvPr id="116742" name="Picture 1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4021576" y="4306310"/>
            <a:ext cx="1953555" cy="2252145"/>
          </a:xfrm>
          <a:noFill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CFBFB"/>
              </a:clrFrom>
              <a:clrTo>
                <a:srgbClr val="FC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30975" y="5605463"/>
            <a:ext cx="2613025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PT-2430PC</a:t>
            </a:r>
            <a:endParaRPr lang="ru-RU" dirty="0" smtClean="0"/>
          </a:p>
        </p:txBody>
      </p:sp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19213"/>
            <a:ext cx="479425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6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40213" y="4584700"/>
            <a:ext cx="1947862" cy="192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7" name="Прямоугольник 5"/>
          <p:cNvSpPr>
            <a:spLocks noChangeArrowheads="1"/>
          </p:cNvSpPr>
          <p:nvPr/>
        </p:nvSpPr>
        <p:spPr bwMode="auto">
          <a:xfrm>
            <a:off x="4281488" y="999116"/>
            <a:ext cx="457200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dirty="0"/>
              <a:t>Модный дизайн</a:t>
            </a:r>
            <a:r>
              <a:rPr lang="en-US" dirty="0"/>
              <a:t> </a:t>
            </a:r>
            <a:r>
              <a:rPr lang="ru-RU" dirty="0"/>
              <a:t>и </a:t>
            </a:r>
            <a:r>
              <a:rPr lang="ru-RU" dirty="0" smtClean="0"/>
              <a:t>компактность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Устройство </a:t>
            </a:r>
            <a:r>
              <a:rPr lang="ru-RU" dirty="0"/>
              <a:t>печатает на лентах от </a:t>
            </a:r>
            <a:r>
              <a:rPr lang="en-US" dirty="0"/>
              <a:t>3</a:t>
            </a:r>
            <a:r>
              <a:rPr lang="ru-RU" dirty="0"/>
              <a:t>,</a:t>
            </a:r>
            <a:r>
              <a:rPr lang="en-US" dirty="0"/>
              <a:t>5</a:t>
            </a:r>
            <a:r>
              <a:rPr lang="ru-RU" dirty="0"/>
              <a:t> мм до 24 мм и имеет </a:t>
            </a:r>
            <a:r>
              <a:rPr lang="ru-RU" dirty="0" err="1" smtClean="0"/>
              <a:t>автообрезчик</a:t>
            </a:r>
            <a:r>
              <a:rPr lang="ru-RU" dirty="0" smtClean="0"/>
              <a:t>. </a:t>
            </a:r>
            <a:r>
              <a:rPr lang="ru-RU" dirty="0"/>
              <a:t>Установка программного обеспечения не требуется! </a:t>
            </a:r>
            <a:r>
              <a:rPr lang="ru-RU" dirty="0" smtClean="0"/>
              <a:t>По встроено в память устройства. Просто </a:t>
            </a:r>
            <a:r>
              <a:rPr lang="ru-RU" dirty="0"/>
              <a:t>подключите </a:t>
            </a:r>
            <a:r>
              <a:rPr lang="en-US" dirty="0" err="1" smtClean="0"/>
              <a:t>Ptouch</a:t>
            </a:r>
            <a:r>
              <a:rPr lang="ru-RU" dirty="0" smtClean="0"/>
              <a:t> </a:t>
            </a:r>
            <a:r>
              <a:rPr lang="ru-RU" dirty="0"/>
              <a:t>и запустите </a:t>
            </a:r>
            <a:r>
              <a:rPr lang="ru-RU" dirty="0" smtClean="0"/>
              <a:t>встроенную программу</a:t>
            </a:r>
            <a:r>
              <a:rPr lang="en-US" dirty="0" smtClean="0"/>
              <a:t>.</a:t>
            </a:r>
          </a:p>
          <a:p>
            <a:pPr algn="just"/>
            <a:endParaRPr lang="en-US" dirty="0" smtClean="0"/>
          </a:p>
          <a:p>
            <a:pPr algn="just"/>
            <a:endParaRPr lang="ru-RU" dirty="0"/>
          </a:p>
          <a:p>
            <a:pPr algn="just"/>
            <a:endParaRPr lang="ru-RU" dirty="0"/>
          </a:p>
          <a:p>
            <a:pPr algn="just"/>
            <a:r>
              <a:rPr lang="ru-RU" dirty="0" smtClean="0"/>
              <a:t>Разрешение печати 180 т</a:t>
            </a:r>
            <a:r>
              <a:rPr lang="en-US" dirty="0" smtClean="0"/>
              <a:t>/</a:t>
            </a:r>
            <a:r>
              <a:rPr lang="ru-RU" dirty="0" err="1" smtClean="0"/>
              <a:t>д</a:t>
            </a:r>
            <a:r>
              <a:rPr lang="en-US" dirty="0" smtClean="0"/>
              <a:t> </a:t>
            </a:r>
            <a:endParaRPr lang="ru-RU" dirty="0"/>
          </a:p>
          <a:p>
            <a:pPr algn="just"/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PT-9700PC</a:t>
            </a:r>
            <a:endParaRPr lang="ru-RU" dirty="0" smtClean="0"/>
          </a:p>
        </p:txBody>
      </p:sp>
      <p:pic>
        <p:nvPicPr>
          <p:cNvPr id="205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85938"/>
            <a:ext cx="3879850" cy="452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92525" y="4936901"/>
            <a:ext cx="1792288" cy="179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Прямоугольник 6"/>
          <p:cNvSpPr>
            <a:spLocks noChangeArrowheads="1"/>
          </p:cNvSpPr>
          <p:nvPr/>
        </p:nvSpPr>
        <p:spPr bwMode="auto">
          <a:xfrm>
            <a:off x="4211638" y="1032296"/>
            <a:ext cx="45720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dirty="0"/>
              <a:t>Профессиональный принтер для печати наклеек. Высокая скорость и качество печати.</a:t>
            </a:r>
          </a:p>
          <a:p>
            <a:pPr algn="just"/>
            <a:endParaRPr lang="ru-RU" dirty="0"/>
          </a:p>
          <a:p>
            <a:pPr algn="just"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ru-RU" dirty="0"/>
              <a:t>Автоматическая обрезка</a:t>
            </a:r>
            <a:endParaRPr lang="en-US" dirty="0"/>
          </a:p>
          <a:p>
            <a:pPr algn="just">
              <a:buFont typeface="Arial" pitchFamily="34" charset="0"/>
              <a:buChar char="•"/>
            </a:pPr>
            <a:r>
              <a:rPr lang="ru-RU" dirty="0"/>
              <a:t> </a:t>
            </a:r>
            <a:r>
              <a:rPr lang="en-US" dirty="0"/>
              <a:t>USB, </a:t>
            </a:r>
            <a:r>
              <a:rPr lang="ru-RU" dirty="0"/>
              <a:t>последовательный порт</a:t>
            </a:r>
            <a:endParaRPr lang="en-US" dirty="0"/>
          </a:p>
          <a:p>
            <a:pPr algn="just"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ru-RU" dirty="0"/>
              <a:t>Возможность использования лент</a:t>
            </a:r>
            <a:r>
              <a:rPr lang="en-US" dirty="0"/>
              <a:t>  </a:t>
            </a:r>
            <a:endParaRPr lang="ru-RU" dirty="0" smtClean="0"/>
          </a:p>
          <a:p>
            <a:pPr algn="just"/>
            <a:r>
              <a:rPr lang="en-US" dirty="0" smtClean="0"/>
              <a:t>36</a:t>
            </a:r>
            <a:r>
              <a:rPr lang="ru-RU" dirty="0" smtClean="0"/>
              <a:t> мм</a:t>
            </a:r>
            <a:r>
              <a:rPr lang="en-US" dirty="0" smtClean="0"/>
              <a:t> </a:t>
            </a:r>
            <a:r>
              <a:rPr lang="ru-RU" dirty="0" smtClean="0"/>
              <a:t>черная на белом (</a:t>
            </a:r>
            <a:r>
              <a:rPr lang="en-US" dirty="0" smtClean="0"/>
              <a:t>HG tape</a:t>
            </a:r>
            <a:r>
              <a:rPr lang="ru-RU" dirty="0" smtClean="0"/>
              <a:t>)</a:t>
            </a:r>
            <a:endParaRPr lang="ru-RU" dirty="0"/>
          </a:p>
          <a:p>
            <a:pPr algn="just"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ru-RU" dirty="0" smtClean="0"/>
              <a:t>Разрешение печати 360 т</a:t>
            </a:r>
            <a:r>
              <a:rPr lang="en-US" dirty="0" smtClean="0"/>
              <a:t>/</a:t>
            </a:r>
            <a:r>
              <a:rPr lang="ru-RU" dirty="0" err="1" smtClean="0"/>
              <a:t>д</a:t>
            </a:r>
            <a:r>
              <a:rPr lang="en-US" dirty="0" smtClean="0"/>
              <a:t> </a:t>
            </a:r>
            <a:endParaRPr lang="ru-RU" dirty="0" smtClean="0"/>
          </a:p>
          <a:p>
            <a:pPr algn="just"/>
            <a:r>
              <a:rPr lang="en-US" dirty="0" smtClean="0"/>
              <a:t>(</a:t>
            </a:r>
            <a:r>
              <a:rPr lang="en-US" dirty="0"/>
              <a:t>760 </a:t>
            </a:r>
            <a:r>
              <a:rPr lang="ru-RU" dirty="0" smtClean="0"/>
              <a:t>т</a:t>
            </a:r>
            <a:r>
              <a:rPr lang="en-US" dirty="0" smtClean="0"/>
              <a:t>/</a:t>
            </a:r>
            <a:r>
              <a:rPr lang="ru-RU" dirty="0" err="1" smtClean="0"/>
              <a:t>д</a:t>
            </a:r>
            <a:r>
              <a:rPr lang="en-US" dirty="0" smtClean="0"/>
              <a:t> </a:t>
            </a:r>
            <a:r>
              <a:rPr lang="ru-RU" dirty="0"/>
              <a:t>с лентой </a:t>
            </a:r>
            <a:r>
              <a:rPr lang="en-US" dirty="0"/>
              <a:t>HG)</a:t>
            </a:r>
          </a:p>
          <a:p>
            <a:pPr algn="just"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ru-RU" dirty="0"/>
              <a:t>Скорость печати </a:t>
            </a:r>
            <a:r>
              <a:rPr lang="ru-RU" dirty="0" smtClean="0"/>
              <a:t>до </a:t>
            </a:r>
            <a:r>
              <a:rPr lang="en-US" dirty="0" smtClean="0"/>
              <a:t>80</a:t>
            </a:r>
            <a:r>
              <a:rPr lang="ru-RU" dirty="0" smtClean="0"/>
              <a:t> </a:t>
            </a:r>
            <a:r>
              <a:rPr lang="ru-RU" dirty="0"/>
              <a:t>мм</a:t>
            </a:r>
            <a:r>
              <a:rPr lang="en-US" dirty="0"/>
              <a:t>/</a:t>
            </a:r>
            <a:r>
              <a:rPr lang="ru-RU" dirty="0"/>
              <a:t>сек.</a:t>
            </a:r>
            <a:endParaRPr lang="en-US" dirty="0"/>
          </a:p>
          <a:p>
            <a:pPr algn="just"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ru-RU" dirty="0"/>
              <a:t>Печать на лентах от 6 мм до 36 </a:t>
            </a:r>
            <a:r>
              <a:rPr lang="ru-RU" dirty="0" smtClean="0"/>
              <a:t>мм</a:t>
            </a:r>
            <a:endParaRPr lang="en-US" dirty="0" smtClean="0"/>
          </a:p>
          <a:p>
            <a:pPr algn="just">
              <a:buFont typeface="Arial" pitchFamily="34" charset="0"/>
              <a:buChar char="•"/>
            </a:pPr>
            <a:endParaRPr lang="en-US" dirty="0" smtClean="0"/>
          </a:p>
          <a:p>
            <a:pPr algn="just"/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9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>
                <a:ea typeface="Arial Unicode MS" pitchFamily="34" charset="-128"/>
                <a:cs typeface="Arial Unicode MS" pitchFamily="34" charset="-128"/>
              </a:rPr>
              <a:t>Универсальный расходный материал. Лента </a:t>
            </a:r>
            <a:r>
              <a:rPr lang="en-US" dirty="0" smtClean="0">
                <a:ea typeface="Arial Unicode MS" pitchFamily="34" charset="-128"/>
                <a:cs typeface="Arial Unicode MS" pitchFamily="34" charset="-128"/>
              </a:rPr>
              <a:t>TZE</a:t>
            </a:r>
            <a:endParaRPr lang="ru-RU" dirty="0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>
          <a:xfrm>
            <a:off x="307072" y="1149181"/>
            <a:ext cx="7008127" cy="3170928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sz="2000" dirty="0" smtClean="0"/>
              <a:t>Различные размеры и цвета ленты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Устойчивость к низким</a:t>
            </a:r>
            <a:r>
              <a:rPr lang="en-US" sz="2000" dirty="0" smtClean="0"/>
              <a:t>/</a:t>
            </a:r>
            <a:r>
              <a:rPr lang="ru-RU" sz="2000" dirty="0" smtClean="0"/>
              <a:t>высоким температурам</a:t>
            </a:r>
            <a:r>
              <a:rPr lang="en-US" sz="2000" dirty="0" smtClean="0"/>
              <a:t> (-80  +150C)</a:t>
            </a:r>
            <a:endParaRPr lang="ru-RU" sz="2000" dirty="0" smtClean="0"/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Устойчивость к выцветанию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Устойчивость к истиранию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Устойчивость к воздействию химических веществ</a:t>
            </a:r>
            <a:endParaRPr lang="ru-RU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26265"/>
            <a:ext cx="2054700" cy="3431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1141" y="3426264"/>
            <a:ext cx="2054700" cy="3431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63463" y="3426264"/>
            <a:ext cx="2054700" cy="3431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64967" y="3426264"/>
            <a:ext cx="2054700" cy="3431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9424" y="4121244"/>
            <a:ext cx="2054700" cy="2486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IE ppt template White top">
  <a:themeElements>
    <a:clrScheme name="BIE3582 POT-8 14">
      <a:dk1>
        <a:srgbClr val="000000"/>
      </a:dk1>
      <a:lt1>
        <a:srgbClr val="FFFFFF"/>
      </a:lt1>
      <a:dk2>
        <a:srgbClr val="000000"/>
      </a:dk2>
      <a:lt2>
        <a:srgbClr val="0099FF"/>
      </a:lt2>
      <a:accent1>
        <a:srgbClr val="33CCCC"/>
      </a:accent1>
      <a:accent2>
        <a:srgbClr val="CC00FF"/>
      </a:accent2>
      <a:accent3>
        <a:srgbClr val="FFFFFF"/>
      </a:accent3>
      <a:accent4>
        <a:srgbClr val="000000"/>
      </a:accent4>
      <a:accent5>
        <a:srgbClr val="ADE2E2"/>
      </a:accent5>
      <a:accent6>
        <a:srgbClr val="B900E7"/>
      </a:accent6>
      <a:hlink>
        <a:srgbClr val="FF66FF"/>
      </a:hlink>
      <a:folHlink>
        <a:srgbClr val="9966FF"/>
      </a:folHlink>
    </a:clrScheme>
    <a:fontScheme name="BIE3582 POT-8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IE3582 POT-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E3582 POT-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E3582 POT-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E3582 POT-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E3582 POT-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E3582 POT-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E3582 POT-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E3582 POT-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E3582 POT-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E3582 POT-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E3582 POT-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E3582 POT-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E3582 POT-8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21F44"/>
        </a:accent1>
        <a:accent2>
          <a:srgbClr val="8EADCE"/>
        </a:accent2>
        <a:accent3>
          <a:srgbClr val="FFFFFF"/>
        </a:accent3>
        <a:accent4>
          <a:srgbClr val="000000"/>
        </a:accent4>
        <a:accent5>
          <a:srgbClr val="AAABB0"/>
        </a:accent5>
        <a:accent6>
          <a:srgbClr val="809CBA"/>
        </a:accent6>
        <a:hlink>
          <a:srgbClr val="345D9B"/>
        </a:hlink>
        <a:folHlink>
          <a:srgbClr val="0D2B9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E3582 POT-8 14">
        <a:dk1>
          <a:srgbClr val="000000"/>
        </a:dk1>
        <a:lt1>
          <a:srgbClr val="FFFFFF"/>
        </a:lt1>
        <a:dk2>
          <a:srgbClr val="000000"/>
        </a:dk2>
        <a:lt2>
          <a:srgbClr val="0099FF"/>
        </a:lt2>
        <a:accent1>
          <a:srgbClr val="33CCCC"/>
        </a:accent1>
        <a:accent2>
          <a:srgbClr val="CC00FF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B900E7"/>
        </a:accent6>
        <a:hlink>
          <a:srgbClr val="FF66FF"/>
        </a:hlink>
        <a:folHlink>
          <a:srgbClr val="9966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BIE ppt template White top</Template>
  <TotalTime>1884</TotalTime>
  <Words>448</Words>
  <Application>Microsoft Office PowerPoint</Application>
  <PresentationFormat>Экран (4:3)</PresentationFormat>
  <Paragraphs>95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BIE ppt template White top</vt:lpstr>
      <vt:lpstr>Ptouch и Pocketjet – мобильные решения</vt:lpstr>
      <vt:lpstr>Ptouch – мобильные принтеры для печати наклеек</vt:lpstr>
      <vt:lpstr>PT-H105</vt:lpstr>
      <vt:lpstr>PT-D200 / D200VP</vt:lpstr>
      <vt:lpstr>PT-E100VP</vt:lpstr>
      <vt:lpstr>PT-2700VP</vt:lpstr>
      <vt:lpstr>PT-2430PC</vt:lpstr>
      <vt:lpstr>PT-9700PC</vt:lpstr>
      <vt:lpstr>Универсальный расходный материал. Лента TZE</vt:lpstr>
      <vt:lpstr>QL принтеры для печати наклеек</vt:lpstr>
      <vt:lpstr>Применение DK наклеек.</vt:lpstr>
      <vt:lpstr>P-touch - применение</vt:lpstr>
      <vt:lpstr>P-touch - применение</vt:lpstr>
      <vt:lpstr>P-touch Editor – ПО для создания  макетов наклеек</vt:lpstr>
    </vt:vector>
  </TitlesOfParts>
  <Company>BROTHER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Новые струйные МФУ формата А4</dc:title>
  <dc:creator>PTikhonov</dc:creator>
  <cp:lastModifiedBy>EKlemin</cp:lastModifiedBy>
  <cp:revision>19</cp:revision>
  <dcterms:created xsi:type="dcterms:W3CDTF">2014-02-27T06:59:43Z</dcterms:created>
  <dcterms:modified xsi:type="dcterms:W3CDTF">2014-06-24T05:04:55Z</dcterms:modified>
</cp:coreProperties>
</file>